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3" r:id="rId5"/>
    <p:sldId id="266" r:id="rId6"/>
    <p:sldId id="267" r:id="rId7"/>
    <p:sldId id="279" r:id="rId8"/>
    <p:sldId id="280" r:id="rId9"/>
    <p:sldId id="281" r:id="rId10"/>
    <p:sldId id="283" r:id="rId11"/>
    <p:sldId id="282" r:id="rId12"/>
    <p:sldId id="289" r:id="rId13"/>
    <p:sldId id="290" r:id="rId14"/>
    <p:sldId id="291" r:id="rId15"/>
    <p:sldId id="292" r:id="rId16"/>
    <p:sldId id="293" r:id="rId17"/>
    <p:sldId id="294" r:id="rId18"/>
    <p:sldId id="296" r:id="rId19"/>
    <p:sldId id="295" r:id="rId20"/>
    <p:sldId id="262" r:id="rId21"/>
    <p:sldId id="269" r:id="rId22"/>
    <p:sldId id="270" r:id="rId23"/>
    <p:sldId id="271" r:id="rId24"/>
    <p:sldId id="272" r:id="rId25"/>
    <p:sldId id="264" r:id="rId26"/>
    <p:sldId id="285" r:id="rId27"/>
    <p:sldId id="286" r:id="rId28"/>
    <p:sldId id="287" r:id="rId29"/>
    <p:sldId id="288" r:id="rId30"/>
    <p:sldId id="278" r:id="rId31"/>
    <p:sldId id="277" r:id="rId32"/>
    <p:sldId id="284" r:id="rId33"/>
    <p:sldId id="274" r:id="rId34"/>
    <p:sldId id="275" r:id="rId35"/>
    <p:sldId id="276" r:id="rId36"/>
    <p:sldId id="265" r:id="rId37"/>
    <p:sldId id="268" r:id="rId38"/>
    <p:sldId id="257" r:id="rId3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5833" autoAdjust="0"/>
  </p:normalViewPr>
  <p:slideViewPr>
    <p:cSldViewPr snapToGrid="0">
      <p:cViewPr varScale="1">
        <p:scale>
          <a:sx n="98" d="100"/>
          <a:sy n="98" d="100"/>
        </p:scale>
        <p:origin x="240" y="9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21.xml"/><Relationship Id="rId18" Type="http://schemas.openxmlformats.org/officeDocument/2006/relationships/slide" Target="slides/slide30.xml"/><Relationship Id="rId3" Type="http://schemas.openxmlformats.org/officeDocument/2006/relationships/slide" Target="slides/slide3.xml"/><Relationship Id="rId21" Type="http://schemas.openxmlformats.org/officeDocument/2006/relationships/slide" Target="slides/slide34.xml"/><Relationship Id="rId7" Type="http://schemas.openxmlformats.org/officeDocument/2006/relationships/slide" Target="slides/slide7.xml"/><Relationship Id="rId12" Type="http://schemas.openxmlformats.org/officeDocument/2006/relationships/slide" Target="slides/slide20.xml"/><Relationship Id="rId17" Type="http://schemas.openxmlformats.org/officeDocument/2006/relationships/slide" Target="slides/slide25.xml"/><Relationship Id="rId2" Type="http://schemas.openxmlformats.org/officeDocument/2006/relationships/slide" Target="slides/slide2.xml"/><Relationship Id="rId16" Type="http://schemas.openxmlformats.org/officeDocument/2006/relationships/slide" Target="slides/slide24.xml"/><Relationship Id="rId20" Type="http://schemas.openxmlformats.org/officeDocument/2006/relationships/slide" Target="slides/slide33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5" Type="http://schemas.openxmlformats.org/officeDocument/2006/relationships/slide" Target="slides/slide23.xml"/><Relationship Id="rId10" Type="http://schemas.openxmlformats.org/officeDocument/2006/relationships/slide" Target="slides/slide10.xml"/><Relationship Id="rId19" Type="http://schemas.openxmlformats.org/officeDocument/2006/relationships/slide" Target="slides/slide31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2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50A6-D22F-DEC2-3830-3C9F19246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560D7-0902-4D0A-8F04-D74F3A8E3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81EA9-6E3D-0D5A-30E6-C26E5E6D4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29/02/2024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1CE6-8209-B942-24EB-74AC288F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7B156-8EE5-B2B5-9C31-A771453C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3939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28C2-CC75-6C08-5881-4C7CCEA2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D02F9-6BC6-BC38-0AD3-6A76C61D2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D68BC-CC11-6319-B0C4-9FDEED82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29/02/2024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9F8C9-EC87-7C2F-3F24-748F8F91A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999C9-34E4-A9C2-0B17-E0A466F2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924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BDDCD4-EF08-E8AC-8282-41009F823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87E83-5623-370C-2F01-DDBD202CF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C433D-47FD-C229-091D-25671BDB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29/02/2024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64E6-5A18-CAFD-5050-1B0DB70C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9B15F-1C61-DA58-C240-8FBF378A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925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3724-4CCB-6470-C853-0A26C24A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2E823-5D23-41D9-56EB-5794CC5E6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9C4F5-D247-686F-A18D-0F9181280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29/02/2024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62096-95EA-3C6A-9BF8-3B16E002E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2A423-D21E-B4DA-9D50-A1426CF7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246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F712-A285-422C-A977-C8543532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96A3F-0380-A666-A09C-21D279647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6FD54-A8B2-570A-3F54-736F9F77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29/02/2024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A1C9C-A4BF-629B-504F-97C0108C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82C75-B6F5-B576-AF64-F3CB012B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33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2C8C-C6E8-5191-065F-E71A7354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801A8-9826-4ECF-7EE9-7046F14F0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14074-7390-DF1F-33A8-731BA39CD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51B23-ED78-AD72-686F-545C1F95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29/02/2024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A9EA1-EF26-5F9B-E540-6B6011EA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43506-16A6-9A7A-3482-0FBF686C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5920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4234-D806-ECD7-FE86-9243BA54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A070-8F86-91F5-2A0C-45DC7C60D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A1BB3-5EED-A30C-31B0-9C7906774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27D6C-AE45-16DB-4BD7-CE9D405D0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0731D-716B-ADFC-6D02-30D69A03D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7CCB5E-E429-C5B5-62CD-60BE0857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29/02/2024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9594E-7255-1D2F-2199-20E8E0E7F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4A9A1-6D15-B31E-6FC2-314C2BF9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81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FA2F-69EC-FB11-3F51-994FE189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94ADD-3EED-DF8B-DBC6-8C31757C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29/02/2024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DE276-94F8-6B58-EB6B-5421B5F56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00ED3-BC22-F159-3DB5-84A6E135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6387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CC278-64E0-5746-FCB9-055CDDC40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29/02/2024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A6682-5932-B4EC-E27B-CE2021C5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7DFAF-2FCE-B088-34EA-3EB55F47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790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5B96-DECD-9AF6-F5F9-1A5D54D0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1398D-9DFF-FCC8-4744-8681A3BD7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F92EA-C6ED-9B81-8CA7-13CDE3998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02314-6B06-6AF7-7C25-159758044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29/02/2024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EC9C8-0D04-B886-9D04-1DCA3449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E7EDD-1690-D7C0-B44A-08BBEAAA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7679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4C12-2A63-7850-D257-72E3F0A5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F0BC97-D42E-C0E3-66F8-660AC7068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B52DF-5551-F9BE-87A5-FBFDB6764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72F82-3174-02AE-9FF9-2AEFA26A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29/02/2024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F4D02-9DD6-B9E2-C381-2C8669A2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5CFB-C322-E5CD-0666-D60812E7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8223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CE1781-FCD2-58A1-7C87-44F67D6B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65D47-54E6-74A6-30EF-77C680DEE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49D02-B1FF-33D2-ADED-2836E2905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6B98F1-A496-441E-8ECA-350501FEB0A1}" type="datetimeFigureOut">
              <a:rPr lang="es-ES" smtClean="0"/>
              <a:t>29/02/2024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676DC-E461-DB02-98BC-F6BBDD61F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AAC10-E49F-3085-5351-AAB1147BE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24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0.png"/><Relationship Id="rId11" Type="http://schemas.openxmlformats.org/officeDocument/2006/relationships/image" Target="../media/image100.png"/><Relationship Id="rId5" Type="http://schemas.openxmlformats.org/officeDocument/2006/relationships/image" Target="../media/image400.png"/><Relationship Id="rId10" Type="http://schemas.openxmlformats.org/officeDocument/2006/relationships/image" Target="../media/image90.png"/><Relationship Id="rId4" Type="http://schemas.openxmlformats.org/officeDocument/2006/relationships/image" Target="../media/image300.png"/><Relationship Id="rId9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20.png"/><Relationship Id="rId7" Type="http://schemas.openxmlformats.org/officeDocument/2006/relationships/image" Target="../media/image14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59F19-A500-C4F1-000A-C597C1578E8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CMEMS Baltic LBC For NEATL36 Configuration 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5AA8C5EA-5BF8-1E6E-BEF6-7F23F765D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76" y="643466"/>
            <a:ext cx="406517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5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DC3AB-400F-5DD0-4910-CB551FDA9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08F8D-5B63-3BF8-F136-C4F522C09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500927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6232964-26D0-27B1-74A3-969FEF69D05B}"/>
              </a:ext>
            </a:extLst>
          </p:cNvPr>
          <p:cNvSpPr txBox="1">
            <a:spLocks/>
          </p:cNvSpPr>
          <p:nvPr/>
        </p:nvSpPr>
        <p:spPr>
          <a:xfrm>
            <a:off x="2513354" y="459050"/>
            <a:ext cx="1520382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ES" sz="7200" dirty="0"/>
              <a:t>Lon </a:t>
            </a:r>
            <a:r>
              <a:rPr lang="es-ES" sz="7200" dirty="0" err="1"/>
              <a:t>average</a:t>
            </a:r>
            <a:endParaRPr lang="es-ES" sz="7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2118B-6E34-7873-36B5-BFC115B74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2000" y="1080000"/>
            <a:ext cx="4898858" cy="57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BEEE52-984B-31B4-E9FD-3A986BE3B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6000" y="1080000"/>
            <a:ext cx="4898858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19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50DFC-A30B-F3E2-2411-9EA61DB7C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5878B-173A-CE54-82B8-BC4AB419F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4717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DF0027E-63D1-2FEA-555C-0F146E03FF08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000281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Circulation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collage of images of a map&#10;&#10;Description automatically generated">
            <a:extLst>
              <a:ext uri="{FF2B5EF4-FFF2-40B4-BE49-F238E27FC236}">
                <a16:creationId xmlns:a16="http://schemas.microsoft.com/office/drawing/2014/main" id="{7A78A36C-0873-6B6C-B597-733A52163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4" y="1161282"/>
            <a:ext cx="11722631" cy="544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43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DA6CCF2-5BCC-BE5F-859B-DEE63346236A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/>
              <a:t>Context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/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26985-A3BD-1297-394B-BE7A6692D36C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BD5A7955-320B-18BF-B98D-C7F64722B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403"/>
            <a:ext cx="12003933" cy="5640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4EA4CE-BDC4-5F14-9140-77E7FBEF1A53}"/>
              </a:ext>
            </a:extLst>
          </p:cNvPr>
          <p:cNvSpPr txBox="1"/>
          <p:nvPr/>
        </p:nvSpPr>
        <p:spPr>
          <a:xfrm>
            <a:off x="5087566" y="459050"/>
            <a:ext cx="296693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dirty="0" err="1"/>
              <a:t>Bal</a:t>
            </a:r>
            <a:r>
              <a:rPr lang="es-ES" sz="1400" dirty="0"/>
              <a:t> </a:t>
            </a:r>
            <a:r>
              <a:rPr lang="es-ES" sz="1400" dirty="0" err="1"/>
              <a:t>Halocline</a:t>
            </a:r>
            <a:r>
              <a:rPr lang="es-ES" sz="1400" dirty="0"/>
              <a:t> Depth </a:t>
            </a:r>
            <a:r>
              <a:rPr lang="es-ES" sz="1400" dirty="0" err="1"/>
              <a:t>closer</a:t>
            </a:r>
            <a:r>
              <a:rPr lang="es-ES" sz="1400" dirty="0"/>
              <a:t> </a:t>
            </a:r>
            <a:r>
              <a:rPr lang="es-ES" sz="1400" dirty="0" err="1"/>
              <a:t>to</a:t>
            </a:r>
            <a:r>
              <a:rPr lang="es-ES" sz="1400" dirty="0"/>
              <a:t> </a:t>
            </a:r>
            <a:r>
              <a:rPr lang="es-ES" sz="1400" dirty="0" err="1"/>
              <a:t>literature</a:t>
            </a:r>
            <a:r>
              <a:rPr lang="es-ES" sz="1400" dirty="0"/>
              <a:t> [Meier,2007] (~40m)  </a:t>
            </a:r>
          </a:p>
        </p:txBody>
      </p:sp>
    </p:spTree>
    <p:extLst>
      <p:ext uri="{BB962C8B-B14F-4D97-AF65-F5344CB8AC3E}">
        <p14:creationId xmlns:p14="http://schemas.microsoft.com/office/powerpoint/2010/main" val="281718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2B7AAD-EBC1-203B-9611-AA110D7C83B9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2AF11-20EC-73A3-4F06-FDC71014046C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FEA9906-C38C-2A35-3229-7A691EC0D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" y="1157591"/>
            <a:ext cx="11964948" cy="5068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1ACD7-00A7-FB55-9E21-FEC73CF593D5}"/>
              </a:ext>
            </a:extLst>
          </p:cNvPr>
          <p:cNvSpPr txBox="1"/>
          <p:nvPr/>
        </p:nvSpPr>
        <p:spPr>
          <a:xfrm>
            <a:off x="5029200" y="459050"/>
            <a:ext cx="261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70C0"/>
                </a:solidFill>
              </a:rPr>
              <a:t>Halocline</a:t>
            </a:r>
            <a:r>
              <a:rPr lang="es-ES" dirty="0">
                <a:solidFill>
                  <a:srgbClr val="0070C0"/>
                </a:solidFill>
              </a:rPr>
              <a:t> = </a:t>
            </a:r>
            <a:r>
              <a:rPr lang="es-ES" dirty="0" err="1">
                <a:solidFill>
                  <a:srgbClr val="0070C0"/>
                </a:solidFill>
              </a:rPr>
              <a:t>max</a:t>
            </a:r>
            <a:r>
              <a:rPr lang="es-ES" dirty="0">
                <a:solidFill>
                  <a:srgbClr val="0070C0"/>
                </a:solidFill>
              </a:rPr>
              <a:t>(</a:t>
            </a:r>
            <a:r>
              <a:rPr lang="es-ES" dirty="0" err="1">
                <a:solidFill>
                  <a:srgbClr val="0070C0"/>
                </a:solidFill>
              </a:rPr>
              <a:t>ds</a:t>
            </a:r>
            <a:r>
              <a:rPr lang="es-ES" dirty="0">
                <a:solidFill>
                  <a:srgbClr val="0070C0"/>
                </a:solidFill>
              </a:rPr>
              <a:t>/</a:t>
            </a:r>
            <a:r>
              <a:rPr lang="es-ES" dirty="0" err="1">
                <a:solidFill>
                  <a:srgbClr val="0070C0"/>
                </a:solidFill>
              </a:rPr>
              <a:t>dz</a:t>
            </a:r>
            <a:r>
              <a:rPr lang="es-ES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3999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A64CD-03D0-4553-6569-D50784DC0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E97998-9614-42FF-27FB-CD2A858D2019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B2D9-32E2-761F-D101-E781AAC3405B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04677104-1DA3-B45D-259B-A05A75FC3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" y="1157591"/>
            <a:ext cx="11964948" cy="5068111"/>
          </a:xfrm>
          <a:prstGeom prst="rect">
            <a:avLst/>
          </a:prstGeom>
        </p:spPr>
      </p:pic>
      <p:pic>
        <p:nvPicPr>
          <p:cNvPr id="6" name="Picture 5" descr="A graph of a graph showing the depth of a river&#10;&#10;Description automatically generated with medium confidence">
            <a:extLst>
              <a:ext uri="{FF2B5EF4-FFF2-40B4-BE49-F238E27FC236}">
                <a16:creationId xmlns:a16="http://schemas.microsoft.com/office/drawing/2014/main" id="{A0EAC1B5-31D5-B94B-AE1F-016524E80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11F388-4523-C543-132D-7F135B48F7D9}"/>
              </a:ext>
            </a:extLst>
          </p:cNvPr>
          <p:cNvCxnSpPr>
            <a:cxnSpLocks/>
          </p:cNvCxnSpPr>
          <p:nvPr/>
        </p:nvCxnSpPr>
        <p:spPr>
          <a:xfrm flipH="1" flipV="1">
            <a:off x="2003898" y="2286000"/>
            <a:ext cx="1948977" cy="1274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816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95969-C75A-7DB8-D18E-C4AB337BD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360038-862E-49A6-AFA0-93D2CA87EEEF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C488B-F2C0-BB60-AB34-FF6DBF9816A0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D05E503-F3AB-B7BB-F486-3514D7802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" y="1157591"/>
            <a:ext cx="11964948" cy="5068111"/>
          </a:xfrm>
          <a:prstGeom prst="rect">
            <a:avLst/>
          </a:prstGeom>
        </p:spPr>
      </p:pic>
      <p:pic>
        <p:nvPicPr>
          <p:cNvPr id="6" name="Picture 5" descr="A diagram of a star&#10;&#10;Description automatically generated">
            <a:extLst>
              <a:ext uri="{FF2B5EF4-FFF2-40B4-BE49-F238E27FC236}">
                <a16:creationId xmlns:a16="http://schemas.microsoft.com/office/drawing/2014/main" id="{D2950872-17EA-A059-B36B-66CE0F57D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40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D54F70-FC3D-8953-130A-C2667D8689BA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3686783" y="2461098"/>
            <a:ext cx="1248757" cy="967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229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86600-0661-2DEE-6295-5B58FDE1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CDF108-F675-4CBD-88AF-9C651E28205E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54EE-2112-2216-53D8-FB4541DAC971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B5015A6-4F9E-9322-BDB5-7C151D7EB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" y="1157591"/>
            <a:ext cx="11964948" cy="5068111"/>
          </a:xfrm>
          <a:prstGeom prst="rect">
            <a:avLst/>
          </a:prstGeom>
        </p:spPr>
      </p:pic>
      <p:pic>
        <p:nvPicPr>
          <p:cNvPr id="6" name="Picture 5" descr="A diagram of a person's body&#10;&#10;Description automatically generated">
            <a:extLst>
              <a:ext uri="{FF2B5EF4-FFF2-40B4-BE49-F238E27FC236}">
                <a16:creationId xmlns:a16="http://schemas.microsoft.com/office/drawing/2014/main" id="{C6FFFBA8-2A7A-31B7-19D6-7C6FC04A8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39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C7E44-82EB-C1EB-8C9E-0BFF8EC3DB7A}"/>
              </a:ext>
            </a:extLst>
          </p:cNvPr>
          <p:cNvCxnSpPr/>
          <p:nvPr/>
        </p:nvCxnSpPr>
        <p:spPr>
          <a:xfrm flipH="1" flipV="1">
            <a:off x="4533089" y="2247089"/>
            <a:ext cx="1459149" cy="1181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592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A0C10-C7DF-3987-D2F8-5909B759D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806A4A2-8CE0-A0CD-73EC-4AD378DBB059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A033-0010-27EA-087F-DFB7A28D18D6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7" name="Picture 6" descr="A rainbow colored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3D9D168B-278F-C851-5FBC-AA716C8D7F5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159200"/>
            <a:ext cx="11966400" cy="506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25A403-8F93-FC8F-DC9A-FBDF2C6F5192}"/>
              </a:ext>
            </a:extLst>
          </p:cNvPr>
          <p:cNvSpPr txBox="1"/>
          <p:nvPr/>
        </p:nvSpPr>
        <p:spPr>
          <a:xfrm>
            <a:off x="4902739" y="459050"/>
            <a:ext cx="444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MLD =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dT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0.2 [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deBoyer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Montegut,2004]</a:t>
            </a:r>
          </a:p>
        </p:txBody>
      </p:sp>
    </p:spTree>
    <p:extLst>
      <p:ext uri="{BB962C8B-B14F-4D97-AF65-F5344CB8AC3E}">
        <p14:creationId xmlns:p14="http://schemas.microsoft.com/office/powerpoint/2010/main" val="1162549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93EA-17DE-142A-983D-CBD17F4D8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EE2F373-0C03-9E5C-54FC-28C5170FB2E5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278EE-9924-66F9-3EB6-7784682A7E7F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7" name="Picture 6" descr="A rainbow colored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58EEFE54-339E-FA74-F1B8-5AC975810EC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159200"/>
            <a:ext cx="11966400" cy="506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C03E7-DCDB-2BB0-1F92-47685D66ACC5}"/>
              </a:ext>
            </a:extLst>
          </p:cNvPr>
          <p:cNvSpPr txBox="1"/>
          <p:nvPr/>
        </p:nvSpPr>
        <p:spPr>
          <a:xfrm>
            <a:off x="4902739" y="459050"/>
            <a:ext cx="444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MLD =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dT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0.2 [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deBoyer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Montegut,2004]</a:t>
            </a:r>
          </a:p>
        </p:txBody>
      </p: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6FC00881-6E09-2AED-A92D-88C82E025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65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AC3CA8-4B26-2788-4755-B8D06D3C794C}"/>
              </a:ext>
            </a:extLst>
          </p:cNvPr>
          <p:cNvCxnSpPr>
            <a:cxnSpLocks/>
          </p:cNvCxnSpPr>
          <p:nvPr/>
        </p:nvCxnSpPr>
        <p:spPr>
          <a:xfrm flipH="1" flipV="1">
            <a:off x="4017523" y="2334638"/>
            <a:ext cx="810842" cy="12840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33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E497A-BEE9-B264-E53B-AA1A964B5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A72C09F-062F-4FCD-7047-9BE9CE38868F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795F-D8C0-5B13-422B-38B9B2CDAD5E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7" name="Picture 6" descr="A rainbow colored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57EA93F7-1F48-9F91-477D-F25444D6E8F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" y="1159200"/>
            <a:ext cx="11966400" cy="506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72D117-90D2-7AFA-E996-FC5DDB1794EF}"/>
              </a:ext>
            </a:extLst>
          </p:cNvPr>
          <p:cNvSpPr txBox="1"/>
          <p:nvPr/>
        </p:nvSpPr>
        <p:spPr>
          <a:xfrm>
            <a:off x="4902739" y="459050"/>
            <a:ext cx="444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MLD =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dT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0.2 [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deBoyer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Montegut,2004]</a:t>
            </a:r>
          </a:p>
        </p:txBody>
      </p:sp>
      <p:pic>
        <p:nvPicPr>
          <p:cNvPr id="5" name="Picture 4" descr="A graph of a long line&#10;&#10;Description automatically generated with medium confidence">
            <a:extLst>
              <a:ext uri="{FF2B5EF4-FFF2-40B4-BE49-F238E27FC236}">
                <a16:creationId xmlns:a16="http://schemas.microsoft.com/office/drawing/2014/main" id="{6E970B44-DB43-0C00-BF39-126BFD4CD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956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3609F2-D180-3C70-F3F0-480EC3DE294C}"/>
              </a:ext>
            </a:extLst>
          </p:cNvPr>
          <p:cNvCxnSpPr/>
          <p:nvPr/>
        </p:nvCxnSpPr>
        <p:spPr>
          <a:xfrm flipV="1">
            <a:off x="7996136" y="2597285"/>
            <a:ext cx="719847" cy="831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8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A6CA-9823-502A-14E2-B1B5C6076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84019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Summary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map of the united kingdom&#10;&#10;Description automatically generated">
            <a:extLst>
              <a:ext uri="{FF2B5EF4-FFF2-40B4-BE49-F238E27FC236}">
                <a16:creationId xmlns:a16="http://schemas.microsoft.com/office/drawing/2014/main" id="{6CEE65D1-2E1A-60C5-01F6-66DC635A4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57" y="630620"/>
            <a:ext cx="4038167" cy="6022427"/>
          </a:xfrm>
          <a:prstGeom prst="rect">
            <a:avLst/>
          </a:prstGeom>
          <a:scene3d>
            <a:camera prst="isometricOffAxis2Top">
              <a:rot lat="19200000" lon="2400000" rev="19800000"/>
            </a:camera>
            <a:lightRig rig="threePt" dir="t"/>
          </a:scene3d>
          <a:sp3d z="50800" prstMaterial="matte"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05FC90-1632-1A31-4BE1-8ABAFB959A5F}"/>
              </a:ext>
            </a:extLst>
          </p:cNvPr>
          <p:cNvSpPr txBox="1"/>
          <p:nvPr/>
        </p:nvSpPr>
        <p:spPr>
          <a:xfrm>
            <a:off x="595817" y="5871662"/>
            <a:ext cx="1290537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3BB4D1C-573A-EB73-D6C6-3FBB29694FE2}"/>
              </a:ext>
            </a:extLst>
          </p:cNvPr>
          <p:cNvSpPr/>
          <p:nvPr/>
        </p:nvSpPr>
        <p:spPr>
          <a:xfrm rot="10800000">
            <a:off x="1119387" y="5616888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3A7E8-5A13-64C0-3C41-EAD731E18EA1}"/>
              </a:ext>
            </a:extLst>
          </p:cNvPr>
          <p:cNvSpPr txBox="1"/>
          <p:nvPr/>
        </p:nvSpPr>
        <p:spPr>
          <a:xfrm rot="18595668">
            <a:off x="775416" y="2608144"/>
            <a:ext cx="1259470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8198FC-60BE-53AF-5986-58521F3A07CD}"/>
              </a:ext>
            </a:extLst>
          </p:cNvPr>
          <p:cNvSpPr/>
          <p:nvPr/>
        </p:nvSpPr>
        <p:spPr>
          <a:xfrm rot="18654743">
            <a:off x="1512111" y="2785286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2664-037E-BC35-6483-8DC15E746DB6}"/>
              </a:ext>
            </a:extLst>
          </p:cNvPr>
          <p:cNvSpPr txBox="1"/>
          <p:nvPr/>
        </p:nvSpPr>
        <p:spPr>
          <a:xfrm rot="1128875">
            <a:off x="3909937" y="1157647"/>
            <a:ext cx="1313097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22C029C-2FD3-6AF7-10EA-B4AE375C1F13}"/>
              </a:ext>
            </a:extLst>
          </p:cNvPr>
          <p:cNvSpPr/>
          <p:nvPr/>
        </p:nvSpPr>
        <p:spPr>
          <a:xfrm rot="1248072">
            <a:off x="4395606" y="1435214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2A08C-21E7-E7D8-59CE-A0A5B4AC9B6E}"/>
              </a:ext>
            </a:extLst>
          </p:cNvPr>
          <p:cNvSpPr txBox="1"/>
          <p:nvPr/>
        </p:nvSpPr>
        <p:spPr>
          <a:xfrm rot="18008584">
            <a:off x="4006868" y="4277779"/>
            <a:ext cx="1227011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BD8FCB8-4874-C660-5E69-6056A5FDC9CC}"/>
              </a:ext>
            </a:extLst>
          </p:cNvPr>
          <p:cNvSpPr/>
          <p:nvPr/>
        </p:nvSpPr>
        <p:spPr>
          <a:xfrm rot="7230863">
            <a:off x="4293797" y="4143577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95023-7241-CEA2-4E73-73BB8EDE832F}"/>
              </a:ext>
            </a:extLst>
          </p:cNvPr>
          <p:cNvSpPr txBox="1"/>
          <p:nvPr/>
        </p:nvSpPr>
        <p:spPr>
          <a:xfrm rot="18008584">
            <a:off x="4857690" y="2642413"/>
            <a:ext cx="1275749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6C8C261-ED80-EBE0-48EE-18CAD01EEAE3}"/>
              </a:ext>
            </a:extLst>
          </p:cNvPr>
          <p:cNvSpPr/>
          <p:nvPr/>
        </p:nvSpPr>
        <p:spPr>
          <a:xfrm rot="7230863">
            <a:off x="5164649" y="2508212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6D8E421-8D00-6759-ED7A-51F920E1905A}"/>
              </a:ext>
            </a:extLst>
          </p:cNvPr>
          <p:cNvSpPr/>
          <p:nvPr/>
        </p:nvSpPr>
        <p:spPr>
          <a:xfrm>
            <a:off x="5901451" y="2591480"/>
            <a:ext cx="445477" cy="15277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600E74-41FB-B5FC-7770-8C8F4226ABC7}"/>
              </a:ext>
            </a:extLst>
          </p:cNvPr>
          <p:cNvSpPr txBox="1"/>
          <p:nvPr/>
        </p:nvSpPr>
        <p:spPr>
          <a:xfrm rot="18008584">
            <a:off x="5816627" y="2509267"/>
            <a:ext cx="1716751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BAL-CMEMS+FES2014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49341-B3FF-B5DE-9C84-4C9CC21E7F48}"/>
              </a:ext>
            </a:extLst>
          </p:cNvPr>
          <p:cNvSpPr txBox="1"/>
          <p:nvPr/>
        </p:nvSpPr>
        <p:spPr>
          <a:xfrm>
            <a:off x="7822474" y="768640"/>
            <a:ext cx="1477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/>
              <a:t>Arkona</a:t>
            </a:r>
            <a:r>
              <a:rPr lang="es-ES" dirty="0"/>
              <a:t> </a:t>
            </a:r>
            <a:r>
              <a:rPr lang="es-ES" dirty="0" err="1"/>
              <a:t>Basin</a:t>
            </a:r>
            <a:endParaRPr lang="es-E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1EAE0B-B5C4-70D9-C57A-115FDF640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74" y="1283235"/>
            <a:ext cx="3842795" cy="2691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519ABE-989E-BB93-DE31-F194DC5DAC4D}"/>
              </a:ext>
            </a:extLst>
          </p:cNvPr>
          <p:cNvSpPr/>
          <p:nvPr/>
        </p:nvSpPr>
        <p:spPr>
          <a:xfrm>
            <a:off x="8168214" y="2305455"/>
            <a:ext cx="541688" cy="3599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4F347E-490E-7FD7-131A-9D97B79E4975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8439058" y="1137972"/>
            <a:ext cx="122001" cy="1167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083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67A5E-1D94-DC40-700F-CB1429DB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FF554-8DAE-85C0-176E-FD2E20EB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Creation</a:t>
            </a:r>
            <a:r>
              <a:rPr lang="es-ES" sz="11200" dirty="0"/>
              <a:t> </a:t>
            </a:r>
            <a:r>
              <a:rPr lang="es-ES" sz="11200" dirty="0" err="1"/>
              <a:t>of</a:t>
            </a:r>
            <a:r>
              <a:rPr lang="es-ES" sz="11200" dirty="0"/>
              <a:t> LBC Files</a:t>
            </a:r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A66575-2400-860B-7D18-A4AD808B3E8E}"/>
              </a:ext>
            </a:extLst>
          </p:cNvPr>
          <p:cNvSpPr txBox="1"/>
          <p:nvPr/>
        </p:nvSpPr>
        <p:spPr>
          <a:xfrm>
            <a:off x="697524" y="1478604"/>
            <a:ext cx="3763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creation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NEMO OBC files </a:t>
            </a:r>
            <a:r>
              <a:rPr lang="es-ES" dirty="0" err="1"/>
              <a:t>from</a:t>
            </a:r>
            <a:r>
              <a:rPr lang="es-ES" dirty="0"/>
              <a:t> CMEMS </a:t>
            </a:r>
            <a:r>
              <a:rPr lang="es-ES" dirty="0" err="1"/>
              <a:t>follows</a:t>
            </a:r>
            <a:r>
              <a:rPr lang="es-ES" dirty="0"/>
              <a:t> </a:t>
            </a:r>
            <a:r>
              <a:rPr lang="es-ES" dirty="0" err="1"/>
              <a:t>these</a:t>
            </a:r>
            <a:r>
              <a:rPr lang="es-ES" dirty="0"/>
              <a:t> </a:t>
            </a:r>
            <a:r>
              <a:rPr lang="es-ES" dirty="0" err="1"/>
              <a:t>steps</a:t>
            </a:r>
            <a:r>
              <a:rPr lang="es-ES" dirty="0"/>
              <a:t>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Build</a:t>
            </a:r>
            <a:r>
              <a:rPr lang="es-ES" dirty="0"/>
              <a:t> target </a:t>
            </a:r>
            <a:r>
              <a:rPr lang="es-ES" dirty="0" err="1"/>
              <a:t>curvilinear</a:t>
            </a:r>
            <a:r>
              <a:rPr lang="es-ES" dirty="0"/>
              <a:t> </a:t>
            </a:r>
            <a:r>
              <a:rPr lang="es-ES" dirty="0" err="1"/>
              <a:t>grid</a:t>
            </a:r>
            <a:r>
              <a:rPr lang="es-ES" dirty="0"/>
              <a:t> (</a:t>
            </a:r>
            <a:r>
              <a:rPr lang="es-ES" dirty="0" err="1"/>
              <a:t>oriented</a:t>
            </a:r>
            <a:r>
              <a:rPr lang="es-ES" dirty="0"/>
              <a:t> as in NEMO </a:t>
            </a:r>
            <a:r>
              <a:rPr lang="es-ES" dirty="0" err="1"/>
              <a:t>fashion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Horizontal / Vertical </a:t>
            </a:r>
            <a:r>
              <a:rPr lang="es-ES" dirty="0" err="1"/>
              <a:t>NaNFill</a:t>
            </a:r>
            <a:r>
              <a:rPr lang="es-ES" dirty="0"/>
              <a:t> in CMEMS </a:t>
            </a:r>
            <a:r>
              <a:rPr lang="es-ES" dirty="0" err="1"/>
              <a:t>dataset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Horizontal </a:t>
            </a:r>
            <a:r>
              <a:rPr lang="es-ES" dirty="0" err="1"/>
              <a:t>interpolation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Vertical </a:t>
            </a:r>
            <a:r>
              <a:rPr lang="es-ES" dirty="0" err="1"/>
              <a:t>interpolation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Projection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velocity</a:t>
            </a:r>
            <a:r>
              <a:rPr lang="es-ES" dirty="0"/>
              <a:t> in </a:t>
            </a:r>
            <a:r>
              <a:rPr lang="es-ES" dirty="0" err="1"/>
              <a:t>geographical</a:t>
            </a:r>
            <a:r>
              <a:rPr lang="es-ES" dirty="0"/>
              <a:t> </a:t>
            </a:r>
            <a:r>
              <a:rPr lang="es-ES" dirty="0" err="1"/>
              <a:t>frame</a:t>
            </a:r>
            <a:r>
              <a:rPr lang="es-ES" dirty="0"/>
              <a:t> onto (</a:t>
            </a:r>
            <a:r>
              <a:rPr lang="es-ES" dirty="0" err="1"/>
              <a:t>i,j</a:t>
            </a:r>
            <a:r>
              <a:rPr lang="es-ES" dirty="0"/>
              <a:t>) NEMO </a:t>
            </a:r>
            <a:r>
              <a:rPr lang="es-ES" dirty="0" err="1"/>
              <a:t>mesh</a:t>
            </a:r>
            <a:r>
              <a:rPr lang="es-ES" dirty="0"/>
              <a:t> </a:t>
            </a:r>
            <a:r>
              <a:rPr lang="es-ES" dirty="0" err="1"/>
              <a:t>framework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Rename</a:t>
            </a:r>
            <a:r>
              <a:rPr lang="es-ES" dirty="0"/>
              <a:t> </a:t>
            </a:r>
            <a:r>
              <a:rPr lang="es-ES" dirty="0" err="1"/>
              <a:t>dimensions</a:t>
            </a:r>
            <a:r>
              <a:rPr lang="es-ES" dirty="0"/>
              <a:t> / variables as in NEMO OBC files</a:t>
            </a: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9B3061A0-FD91-9550-0E7E-BC9CDEDBD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93" y="3947742"/>
            <a:ext cx="5302007" cy="2182372"/>
          </a:xfrm>
          <a:prstGeom prst="rect">
            <a:avLst/>
          </a:prstGeom>
        </p:spPr>
      </p:pic>
      <p:pic>
        <p:nvPicPr>
          <p:cNvPr id="7" name="Picture 6" descr="A grid with a gradient of blue and green squares&#10;&#10;Description automatically generated with medium confidence">
            <a:extLst>
              <a:ext uri="{FF2B5EF4-FFF2-40B4-BE49-F238E27FC236}">
                <a16:creationId xmlns:a16="http://schemas.microsoft.com/office/drawing/2014/main" id="{969024D2-9A05-92DD-B283-EB4ED0A4F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" t="48510" r="1860"/>
          <a:stretch/>
        </p:blipFill>
        <p:spPr>
          <a:xfrm>
            <a:off x="7039206" y="214011"/>
            <a:ext cx="4455270" cy="35311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E81833-65BA-D3C6-6CE2-D0B4447E100A}"/>
              </a:ext>
            </a:extLst>
          </p:cNvPr>
          <p:cNvSpPr/>
          <p:nvPr/>
        </p:nvSpPr>
        <p:spPr>
          <a:xfrm>
            <a:off x="982494" y="2295728"/>
            <a:ext cx="3239310" cy="6322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4A83D0-D37C-22F8-0319-1A518B77F460}"/>
              </a:ext>
            </a:extLst>
          </p:cNvPr>
          <p:cNvCxnSpPr/>
          <p:nvPr/>
        </p:nvCxnSpPr>
        <p:spPr>
          <a:xfrm>
            <a:off x="4221804" y="2558373"/>
            <a:ext cx="242852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F724781-3572-6555-589A-2F32A439A742}"/>
              </a:ext>
            </a:extLst>
          </p:cNvPr>
          <p:cNvSpPr/>
          <p:nvPr/>
        </p:nvSpPr>
        <p:spPr>
          <a:xfrm>
            <a:off x="982494" y="4007795"/>
            <a:ext cx="3239310" cy="82685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C866B0-E6E3-5214-6243-DB05ECCBF0DE}"/>
              </a:ext>
            </a:extLst>
          </p:cNvPr>
          <p:cNvCxnSpPr/>
          <p:nvPr/>
        </p:nvCxnSpPr>
        <p:spPr>
          <a:xfrm>
            <a:off x="4221804" y="4432569"/>
            <a:ext cx="242852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672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D7C31-521D-779B-33EC-7EDCF16EB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5233F-E11F-28CC-1396-24228632A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950D6A-27AB-2CC1-A45E-AC28D4896C0C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BEC8A8-18B5-16A2-E50D-B5F282E2A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4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193D0-2A6F-7EC5-F98F-F808112BF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28C4F-1966-A21B-987E-76682FDD2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389B46-7A69-5277-FA0C-BFA388EACEE1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C585284-5158-4EF1-8701-5BBBBBC0F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54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2675E-37D2-556E-2F1B-A26A33ED9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E4300-04D9-9935-B712-13022E513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D8296E-39A5-4999-FF09-98D24DAC3EAF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C7485F6F-8E3F-1759-243A-98F66E547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41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524CF-6EE3-C9D2-F3D1-AB66F174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27D09-08DC-D188-CD42-FD3C0A9C7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521F89-AA69-44A7-606F-6A39BFEABEBC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CBAC298-029F-C5D0-270A-F013CF95B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36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B077A-1137-E64C-A3BD-15D5E04A7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36F4B-0815-D0CB-586C-371437C3F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2C36BE7-4FEB-A051-B76B-D41F27863DB4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Transects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6D79C680-8D9B-0112-1C9C-3A36B9DA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260000"/>
            <a:ext cx="9602744" cy="48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0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C0D0D28C-6DBC-386F-D263-B67069E6E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11" y="1466245"/>
            <a:ext cx="5971044" cy="4489713"/>
          </a:xfrm>
          <a:prstGeom prst="rect">
            <a:avLst/>
          </a:prstGeom>
        </p:spPr>
      </p:pic>
      <p:pic>
        <p:nvPicPr>
          <p:cNvPr id="7" name="Picture 6" descr="A graph of 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340FD9E-96FE-1CE3-F739-7BFFD079A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40" y="0"/>
            <a:ext cx="4277206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F4F344-9502-CF81-701E-35BD6182B327}"/>
              </a:ext>
            </a:extLst>
          </p:cNvPr>
          <p:cNvSpPr txBox="1">
            <a:spLocks/>
          </p:cNvSpPr>
          <p:nvPr/>
        </p:nvSpPr>
        <p:spPr>
          <a:xfrm>
            <a:off x="697523" y="459050"/>
            <a:ext cx="4740239" cy="442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8000" dirty="0" err="1"/>
              <a:t>Siren</a:t>
            </a:r>
            <a:r>
              <a:rPr lang="es-ES" sz="8000" dirty="0"/>
              <a:t> (native GLO) vs </a:t>
            </a:r>
            <a:r>
              <a:rPr lang="es-ES" sz="8000" dirty="0" err="1"/>
              <a:t>Cdo</a:t>
            </a:r>
            <a:r>
              <a:rPr lang="es-ES" sz="8000" dirty="0"/>
              <a:t> (</a:t>
            </a:r>
            <a:r>
              <a:rPr lang="es-ES" sz="8000" dirty="0" err="1"/>
              <a:t>Cmems</a:t>
            </a:r>
            <a:r>
              <a:rPr lang="es-ES" sz="8000" dirty="0"/>
              <a:t> GLO)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921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A6350BE-F0CC-078B-3E5D-DF945D1E3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1563522"/>
            <a:ext cx="5952756" cy="4489713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94C62F9-0997-7FA2-B969-D628FCFE4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521"/>
            <a:ext cx="5952756" cy="448971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482FC4-0568-8BC8-13C6-F9654BA5A7F8}"/>
              </a:ext>
            </a:extLst>
          </p:cNvPr>
          <p:cNvSpPr txBox="1">
            <a:spLocks/>
          </p:cNvSpPr>
          <p:nvPr/>
        </p:nvSpPr>
        <p:spPr>
          <a:xfrm>
            <a:off x="697523" y="459050"/>
            <a:ext cx="4740239" cy="442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8000" dirty="0" err="1"/>
              <a:t>Siren</a:t>
            </a:r>
            <a:r>
              <a:rPr lang="es-ES" sz="8000" dirty="0"/>
              <a:t> (native GLO) vs </a:t>
            </a:r>
            <a:r>
              <a:rPr lang="es-ES" sz="8000" dirty="0" err="1"/>
              <a:t>Cdo</a:t>
            </a:r>
            <a:r>
              <a:rPr lang="es-ES" sz="8000" dirty="0"/>
              <a:t> (</a:t>
            </a:r>
            <a:r>
              <a:rPr lang="es-ES" sz="8000" dirty="0" err="1"/>
              <a:t>Cmems</a:t>
            </a:r>
            <a:r>
              <a:rPr lang="es-ES" sz="8000" dirty="0"/>
              <a:t> GLO)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0034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96E4E8-DDED-0674-E7F7-57B9F6EA0B4A}"/>
              </a:ext>
            </a:extLst>
          </p:cNvPr>
          <p:cNvSpPr txBox="1">
            <a:spLocks/>
          </p:cNvSpPr>
          <p:nvPr/>
        </p:nvSpPr>
        <p:spPr>
          <a:xfrm>
            <a:off x="697523" y="459050"/>
            <a:ext cx="4740239" cy="442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8000" dirty="0" err="1"/>
              <a:t>Siren</a:t>
            </a:r>
            <a:r>
              <a:rPr lang="es-ES" sz="8000" dirty="0"/>
              <a:t> (native GLO) vs </a:t>
            </a:r>
            <a:r>
              <a:rPr lang="es-ES" sz="8000" dirty="0" err="1"/>
              <a:t>Cdo</a:t>
            </a:r>
            <a:r>
              <a:rPr lang="es-ES" sz="8000" dirty="0"/>
              <a:t> (</a:t>
            </a:r>
            <a:r>
              <a:rPr lang="es-ES" sz="8000" dirty="0" err="1"/>
              <a:t>Cmems</a:t>
            </a:r>
            <a:r>
              <a:rPr lang="es-ES" sz="8000" dirty="0"/>
              <a:t> GLO)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white sheet with red blue and black dots&#10;&#10;Description automatically generated">
            <a:extLst>
              <a:ext uri="{FF2B5EF4-FFF2-40B4-BE49-F238E27FC236}">
                <a16:creationId xmlns:a16="http://schemas.microsoft.com/office/drawing/2014/main" id="{04383597-B37F-B28F-FCDC-F3862435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39" y="1123545"/>
            <a:ext cx="2220775" cy="5734455"/>
          </a:xfrm>
          <a:prstGeom prst="rect">
            <a:avLst/>
          </a:prstGeom>
        </p:spPr>
      </p:pic>
      <p:pic>
        <p:nvPicPr>
          <p:cNvPr id="9" name="Picture 8" descr="A white sheet with black lines and red and blue dots&#10;&#10;Description automatically generated">
            <a:extLst>
              <a:ext uri="{FF2B5EF4-FFF2-40B4-BE49-F238E27FC236}">
                <a16:creationId xmlns:a16="http://schemas.microsoft.com/office/drawing/2014/main" id="{588C36A7-5962-431F-DBC8-7B7B0446D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36" y="1123545"/>
            <a:ext cx="2220774" cy="57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14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and chart with numbers&#10;&#10;Description automatically generated">
            <a:extLst>
              <a:ext uri="{FF2B5EF4-FFF2-40B4-BE49-F238E27FC236}">
                <a16:creationId xmlns:a16="http://schemas.microsoft.com/office/drawing/2014/main" id="{9DC926BE-8E83-1D4E-E736-D4D59AAC0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051" y="515924"/>
            <a:ext cx="7892283" cy="5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4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B41F8-15F9-7E46-C0F9-00A0A7C3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210B-4BCE-30CA-DDED-FC6A079E0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56A1C-03C9-14C9-1306-EB7A40E8C68F}"/>
              </a:ext>
            </a:extLst>
          </p:cNvPr>
          <p:cNvSpPr txBox="1"/>
          <p:nvPr/>
        </p:nvSpPr>
        <p:spPr>
          <a:xfrm>
            <a:off x="816429" y="1502229"/>
            <a:ext cx="5279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Put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some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climatologies</a:t>
            </a:r>
            <a:r>
              <a:rPr lang="es-ES" dirty="0">
                <a:solidFill>
                  <a:srgbClr val="FF0000"/>
                </a:solidFill>
              </a:rPr>
              <a:t> (</a:t>
            </a:r>
            <a:r>
              <a:rPr lang="es-ES" dirty="0" err="1">
                <a:solidFill>
                  <a:srgbClr val="FF0000"/>
                </a:solidFill>
              </a:rPr>
              <a:t>seasonal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temperature</a:t>
            </a:r>
            <a:r>
              <a:rPr lang="es-ES" dirty="0">
                <a:solidFill>
                  <a:srgbClr val="FF0000"/>
                </a:solidFill>
              </a:rPr>
              <a:t>, </a:t>
            </a:r>
            <a:r>
              <a:rPr lang="es-ES" dirty="0" err="1">
                <a:solidFill>
                  <a:srgbClr val="FF0000"/>
                </a:solidFill>
              </a:rPr>
              <a:t>currents</a:t>
            </a:r>
            <a:r>
              <a:rPr lang="es-ES" dirty="0">
                <a:solidFill>
                  <a:srgbClr val="FF0000"/>
                </a:solidFill>
              </a:rPr>
              <a:t>...)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T-S </a:t>
            </a:r>
            <a:r>
              <a:rPr lang="es-ES" dirty="0" err="1">
                <a:solidFill>
                  <a:srgbClr val="FF0000"/>
                </a:solidFill>
              </a:rPr>
              <a:t>plots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D6786-4E34-D1A8-D136-C95212B4BE10}"/>
              </a:ext>
            </a:extLst>
          </p:cNvPr>
          <p:cNvSpPr txBox="1"/>
          <p:nvPr/>
        </p:nvSpPr>
        <p:spPr>
          <a:xfrm>
            <a:off x="816429" y="3429000"/>
            <a:ext cx="683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B050"/>
                </a:solidFill>
              </a:rPr>
              <a:t>Is</a:t>
            </a:r>
            <a:r>
              <a:rPr lang="es-ES" dirty="0">
                <a:solidFill>
                  <a:srgbClr val="00B050"/>
                </a:solidFill>
              </a:rPr>
              <a:t> BALMFC a Good candidate </a:t>
            </a:r>
            <a:r>
              <a:rPr lang="es-ES" dirty="0" err="1">
                <a:solidFill>
                  <a:srgbClr val="00B050"/>
                </a:solidFill>
              </a:rPr>
              <a:t>to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 err="1">
                <a:solidFill>
                  <a:srgbClr val="00B050"/>
                </a:solidFill>
              </a:rPr>
              <a:t>replace</a:t>
            </a:r>
            <a:r>
              <a:rPr lang="es-ES" dirty="0">
                <a:solidFill>
                  <a:srgbClr val="00B050"/>
                </a:solidFill>
              </a:rPr>
              <a:t> GLO at east2 </a:t>
            </a:r>
            <a:r>
              <a:rPr lang="es-ES" dirty="0" err="1">
                <a:solidFill>
                  <a:srgbClr val="00B050"/>
                </a:solidFill>
              </a:rPr>
              <a:t>boundary</a:t>
            </a:r>
            <a:r>
              <a:rPr lang="es-ES" dirty="0">
                <a:solidFill>
                  <a:srgbClr val="00B050"/>
                </a:solidFill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29109-C894-CE6D-E9FF-3CDB2BBD1EF2}"/>
              </a:ext>
            </a:extLst>
          </p:cNvPr>
          <p:cNvSpPr txBox="1"/>
          <p:nvPr/>
        </p:nvSpPr>
        <p:spPr>
          <a:xfrm>
            <a:off x="816429" y="2889115"/>
            <a:ext cx="437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C000"/>
                </a:solidFill>
              </a:rPr>
              <a:t>Some</a:t>
            </a:r>
            <a:r>
              <a:rPr lang="es-ES" dirty="0">
                <a:solidFill>
                  <a:srgbClr val="FFC000"/>
                </a:solidFill>
              </a:rPr>
              <a:t> </a:t>
            </a:r>
            <a:r>
              <a:rPr lang="es-ES" dirty="0" err="1">
                <a:solidFill>
                  <a:srgbClr val="FFC000"/>
                </a:solidFill>
              </a:rPr>
              <a:t>literature</a:t>
            </a:r>
            <a:endParaRPr lang="es-E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791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2E77043-B747-9359-C6B6-205649061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2332-2296-EF57-BD27-C0985B999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5A11793-4271-C747-715A-2E22D2998D05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Transects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BDCDAFE7-DED2-13CF-D154-9E7CCCF14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10" y="1260000"/>
            <a:ext cx="9602744" cy="4811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C70589-3360-E80A-0FDD-61D303E722BE}"/>
              </a:ext>
            </a:extLst>
          </p:cNvPr>
          <p:cNvSpPr txBox="1"/>
          <p:nvPr/>
        </p:nvSpPr>
        <p:spPr>
          <a:xfrm rot="16200000">
            <a:off x="-1140644" y="3480972"/>
            <a:ext cx="353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WHY SO MUCH DIFFERENCE??</a:t>
            </a:r>
          </a:p>
        </p:txBody>
      </p:sp>
    </p:spTree>
    <p:extLst>
      <p:ext uri="{BB962C8B-B14F-4D97-AF65-F5344CB8AC3E}">
        <p14:creationId xmlns:p14="http://schemas.microsoft.com/office/powerpoint/2010/main" val="1404743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15905F-EF0E-5412-5F58-CCB344833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DD8E-F5A8-8F84-6061-905198244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D9E842B-4707-1C36-D5E8-5CDB4B5768D6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354752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/>
              <a:t>Box </a:t>
            </a:r>
            <a:r>
              <a:rPr lang="es-ES" sz="11200" dirty="0" err="1"/>
              <a:t>Averaged</a:t>
            </a:r>
            <a:r>
              <a:rPr lang="es-ES" sz="11200" dirty="0"/>
              <a:t> </a:t>
            </a:r>
            <a:r>
              <a:rPr lang="es-ES" sz="11200" dirty="0" err="1"/>
              <a:t>Profiles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EEBFAFE-0906-6A0E-F983-34A1E5AC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81" y="1414021"/>
            <a:ext cx="5052476" cy="5443979"/>
          </a:xfrm>
          <a:prstGeom prst="rect">
            <a:avLst/>
          </a:prstGeom>
        </p:spPr>
      </p:pic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90525D8A-EC89-1ACA-322A-DE524E615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40" y="1414020"/>
            <a:ext cx="5055704" cy="54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97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60E8-656A-044E-22B2-D7C9C099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A12B0-1F93-F218-B06B-444C0DC87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4168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C56DB2B-4650-27FD-C866-81ACDD873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4177-6440-77C1-226A-C328BF878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0604D9-4087-A65E-2236-BE8066F8970E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map of a rectangular object with red squares&#10;&#10;Description automatically generated">
            <a:extLst>
              <a:ext uri="{FF2B5EF4-FFF2-40B4-BE49-F238E27FC236}">
                <a16:creationId xmlns:a16="http://schemas.microsoft.com/office/drawing/2014/main" id="{30B27C36-9A2C-9AA8-3734-408D0DD91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2" y="1675056"/>
            <a:ext cx="2849886" cy="3749048"/>
          </a:xfrm>
          <a:prstGeom prst="rect">
            <a:avLst/>
          </a:prstGeom>
        </p:spPr>
      </p:pic>
      <p:pic>
        <p:nvPicPr>
          <p:cNvPr id="7" name="Picture 6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7C102F5E-9A1C-8E4F-2CC8-C98C20389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1105775"/>
            <a:ext cx="8385299" cy="2736349"/>
          </a:xfrm>
          <a:prstGeom prst="rect">
            <a:avLst/>
          </a:prstGeom>
        </p:spPr>
      </p:pic>
      <p:pic>
        <p:nvPicPr>
          <p:cNvPr id="9" name="Picture 8" descr="A graph showing a graph of a mountain&#10;&#10;Description automatically generated with medium confidence">
            <a:extLst>
              <a:ext uri="{FF2B5EF4-FFF2-40B4-BE49-F238E27FC236}">
                <a16:creationId xmlns:a16="http://schemas.microsoft.com/office/drawing/2014/main" id="{216FC380-65C6-A815-26B4-85E50BF28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875" y="3842124"/>
            <a:ext cx="8288754" cy="301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45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5A8A45-9D87-0461-D24C-A3010BCF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40926-CB30-1659-E344-B79D878C3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1016311-1465-1098-98AB-D9682EF27DC6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map of a rectangular object with red squares&#10;&#10;Description automatically generated">
            <a:extLst>
              <a:ext uri="{FF2B5EF4-FFF2-40B4-BE49-F238E27FC236}">
                <a16:creationId xmlns:a16="http://schemas.microsoft.com/office/drawing/2014/main" id="{1EB3C320-F0C0-E67B-35B0-485EDAED1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2" y="1675056"/>
            <a:ext cx="2849886" cy="3749048"/>
          </a:xfrm>
          <a:prstGeom prst="rect">
            <a:avLst/>
          </a:prstGeom>
        </p:spPr>
      </p:pic>
      <p:pic>
        <p:nvPicPr>
          <p:cNvPr id="6" name="Picture 5" descr="A graph showing a graph&#10;&#10;Description automatically generated">
            <a:extLst>
              <a:ext uri="{FF2B5EF4-FFF2-40B4-BE49-F238E27FC236}">
                <a16:creationId xmlns:a16="http://schemas.microsoft.com/office/drawing/2014/main" id="{4FD4C9CE-1A89-F777-4FCA-34BE26DB5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958898"/>
            <a:ext cx="8771622" cy="2774422"/>
          </a:xfrm>
          <a:prstGeom prst="rect">
            <a:avLst/>
          </a:prstGeom>
        </p:spPr>
      </p:pic>
      <p:pic>
        <p:nvPicPr>
          <p:cNvPr id="10" name="Picture 9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30FB47D0-4EE4-5836-A409-5DE3AC103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3733320"/>
            <a:ext cx="8771622" cy="312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00F203-8349-F584-8DDA-A2535B2F2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64C0E-47E9-9897-0BDE-2F5AED21D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459050"/>
            <a:ext cx="615545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Comparison</a:t>
            </a:r>
            <a:r>
              <a:rPr lang="es-ES" sz="11200" dirty="0"/>
              <a:t> </a:t>
            </a:r>
            <a:r>
              <a:rPr lang="es-ES" sz="11200" dirty="0" err="1"/>
              <a:t>Siren</a:t>
            </a:r>
            <a:r>
              <a:rPr lang="es-ES" sz="11200" dirty="0"/>
              <a:t> / CMEMS GLO </a:t>
            </a:r>
            <a:r>
              <a:rPr lang="es-ES" sz="11200" dirty="0" err="1"/>
              <a:t>anfc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39EB69E-3AC8-B5AC-A04F-70AA9E59D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076"/>
            <a:ext cx="12192000" cy="50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4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7DD208-F436-FF1F-E542-8521E163D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8CBCF-D1F9-5DA5-D335-B0FCFA9A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459050"/>
            <a:ext cx="615545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Comparison</a:t>
            </a:r>
            <a:r>
              <a:rPr lang="es-ES" sz="11200" dirty="0"/>
              <a:t> </a:t>
            </a:r>
            <a:r>
              <a:rPr lang="es-ES" sz="11200" dirty="0" err="1"/>
              <a:t>Siren</a:t>
            </a:r>
            <a:r>
              <a:rPr lang="es-ES" sz="11200" dirty="0"/>
              <a:t> / CMEMS GLO </a:t>
            </a:r>
            <a:r>
              <a:rPr lang="es-ES" sz="11200" dirty="0" err="1"/>
              <a:t>anfc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58C620C3-E631-4AF9-527B-C650A5BC4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270"/>
            <a:ext cx="12192000" cy="50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25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1BC57E5-057B-B979-9B6D-B770D641C346}"/>
              </a:ext>
            </a:extLst>
          </p:cNvPr>
          <p:cNvSpPr/>
          <p:nvPr/>
        </p:nvSpPr>
        <p:spPr>
          <a:xfrm>
            <a:off x="3175679" y="3688883"/>
            <a:ext cx="202130" cy="2117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4284CFF-7115-7F74-F054-8C9475F592CD}"/>
              </a:ext>
            </a:extLst>
          </p:cNvPr>
          <p:cNvSpPr/>
          <p:nvPr/>
        </p:nvSpPr>
        <p:spPr>
          <a:xfrm rot="20834095">
            <a:off x="1344976" y="1877437"/>
            <a:ext cx="3863535" cy="3834648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E213E79C-2124-CF44-5497-0511AEA4CB25}"/>
              </a:ext>
            </a:extLst>
          </p:cNvPr>
          <p:cNvSpPr/>
          <p:nvPr/>
        </p:nvSpPr>
        <p:spPr>
          <a:xfrm rot="10800000">
            <a:off x="3916748" y="251419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3F86652-A6EE-E4D3-2431-81F8FF325582}"/>
              </a:ext>
            </a:extLst>
          </p:cNvPr>
          <p:cNvSpPr/>
          <p:nvPr/>
        </p:nvSpPr>
        <p:spPr>
          <a:xfrm rot="10800000">
            <a:off x="2439398" y="487246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F6D7B-FD92-08C0-7EB6-F782D3464C53}"/>
              </a:ext>
            </a:extLst>
          </p:cNvPr>
          <p:cNvSpPr txBox="1"/>
          <p:nvPr/>
        </p:nvSpPr>
        <p:spPr>
          <a:xfrm>
            <a:off x="3484345" y="3513222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16F9B-3256-1EA3-77AC-6F1CE7B217E0}"/>
              </a:ext>
            </a:extLst>
          </p:cNvPr>
          <p:cNvSpPr txBox="1"/>
          <p:nvPr/>
        </p:nvSpPr>
        <p:spPr>
          <a:xfrm>
            <a:off x="3787540" y="2103021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6A757-9820-6D32-8453-FCC970AAF4EB}"/>
              </a:ext>
            </a:extLst>
          </p:cNvPr>
          <p:cNvSpPr txBox="1"/>
          <p:nvPr/>
        </p:nvSpPr>
        <p:spPr>
          <a:xfrm>
            <a:off x="2063355" y="4798493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A4FF34-543E-8B3A-1631-9E9C64477CB2}"/>
              </a:ext>
            </a:extLst>
          </p:cNvPr>
          <p:cNvCxnSpPr>
            <a:cxnSpLocks/>
          </p:cNvCxnSpPr>
          <p:nvPr/>
        </p:nvCxnSpPr>
        <p:spPr>
          <a:xfrm flipV="1">
            <a:off x="3276743" y="437229"/>
            <a:ext cx="0" cy="3251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5115EC-1D64-CDBE-59F9-DB699A64C103}"/>
              </a:ext>
            </a:extLst>
          </p:cNvPr>
          <p:cNvSpPr txBox="1"/>
          <p:nvPr/>
        </p:nvSpPr>
        <p:spPr>
          <a:xfrm>
            <a:off x="2972600" y="18814"/>
            <a:ext cx="735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FE5270-1CFB-613E-201E-1D280A28034C}"/>
              </a:ext>
            </a:extLst>
          </p:cNvPr>
          <p:cNvCxnSpPr>
            <a:cxnSpLocks/>
          </p:cNvCxnSpPr>
          <p:nvPr/>
        </p:nvCxnSpPr>
        <p:spPr>
          <a:xfrm flipV="1">
            <a:off x="2530838" y="2673014"/>
            <a:ext cx="1436445" cy="2257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D8E5AB-4701-9C98-DFB3-F04BBBA583B7}"/>
              </a:ext>
            </a:extLst>
          </p:cNvPr>
          <p:cNvSpPr txBox="1"/>
          <p:nvPr/>
        </p:nvSpPr>
        <p:spPr>
          <a:xfrm>
            <a:off x="5560193" y="237408"/>
            <a:ext cx="49302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 err="1"/>
              <a:t>Vectors</a:t>
            </a:r>
            <a:r>
              <a:rPr lang="es-ES" sz="2400" dirty="0"/>
              <a:t> in </a:t>
            </a:r>
            <a:r>
              <a:rPr lang="es-ES" sz="2400" dirty="0" err="1"/>
              <a:t>stereographic</a:t>
            </a:r>
            <a:r>
              <a:rPr lang="es-ES" sz="2400" dirty="0"/>
              <a:t> </a:t>
            </a:r>
            <a:r>
              <a:rPr lang="es-ES" sz="2400" dirty="0" err="1"/>
              <a:t>projection</a:t>
            </a:r>
            <a:r>
              <a:rPr lang="es-ES" sz="2400" dirty="0"/>
              <a:t>*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60530B-93B9-0DFE-2F46-8766CA1248C0}"/>
              </a:ext>
            </a:extLst>
          </p:cNvPr>
          <p:cNvSpPr/>
          <p:nvPr/>
        </p:nvSpPr>
        <p:spPr>
          <a:xfrm rot="19439444">
            <a:off x="3086171" y="2644742"/>
            <a:ext cx="891942" cy="897021"/>
          </a:xfrm>
          <a:prstGeom prst="arc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CE7C5-E7D9-2DE1-1610-160AA11F4E53}"/>
              </a:ext>
            </a:extLst>
          </p:cNvPr>
          <p:cNvSpPr txBox="1"/>
          <p:nvPr/>
        </p:nvSpPr>
        <p:spPr>
          <a:xfrm>
            <a:off x="3388639" y="2555787"/>
            <a:ext cx="69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B050"/>
                </a:solidFill>
              </a:rPr>
              <a:t>α</a:t>
            </a:r>
            <a:endParaRPr lang="es-E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DAB5C8-E7F6-4917-9F5C-638945892FE8}"/>
                  </a:ext>
                </a:extLst>
              </p:cNvPr>
              <p:cNvSpPr txBox="1"/>
              <p:nvPr/>
            </p:nvSpPr>
            <p:spPr>
              <a:xfrm>
                <a:off x="5766988" y="2637324"/>
                <a:ext cx="3906401" cy="903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DAB5C8-E7F6-4917-9F5C-638945892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88" y="2637324"/>
                <a:ext cx="3906401" cy="90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4EC79-EC4C-A199-B2DE-0C702A1DED64}"/>
                  </a:ext>
                </a:extLst>
              </p:cNvPr>
              <p:cNvSpPr txBox="1"/>
              <p:nvPr/>
            </p:nvSpPr>
            <p:spPr>
              <a:xfrm>
                <a:off x="6427575" y="3882554"/>
                <a:ext cx="2766652" cy="1053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)⋅</m:t>
                              </m:r>
                              <m:acc>
                                <m:accPr>
                                  <m:chr m:val="̂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4EC79-EC4C-A199-B2DE-0C702A1DE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75" y="3882554"/>
                <a:ext cx="2766652" cy="1053750"/>
              </a:xfrm>
              <a:prstGeom prst="rect">
                <a:avLst/>
              </a:prstGeom>
              <a:blipFill>
                <a:blip r:embed="rId3"/>
                <a:stretch>
                  <a:fillRect r="-1453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E38500-C46D-592D-8412-3E0EF0B92C4B}"/>
                  </a:ext>
                </a:extLst>
              </p:cNvPr>
              <p:cNvSpPr txBox="1"/>
              <p:nvPr/>
            </p:nvSpPr>
            <p:spPr>
              <a:xfrm>
                <a:off x="4842614" y="990308"/>
                <a:ext cx="316992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𝑧𝑥𝑛𝑝𝑡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𝑧𝑦𝑛𝑝𝑡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E38500-C46D-592D-8412-3E0EF0B92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14" y="990308"/>
                <a:ext cx="316992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61C0B1-4164-A24A-1B0A-820671133329}"/>
                  </a:ext>
                </a:extLst>
              </p:cNvPr>
              <p:cNvSpPr txBox="1"/>
              <p:nvPr/>
            </p:nvSpPr>
            <p:spPr>
              <a:xfrm>
                <a:off x="4842614" y="1442470"/>
                <a:ext cx="31592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𝑧𝑥𝑣𝑣𝑡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𝑧𝑦𝑣𝑣𝑡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61C0B1-4164-A24A-1B0A-820671133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14" y="1442470"/>
                <a:ext cx="315926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09F2B8-60B3-0879-274E-C123FA9FAB21}"/>
              </a:ext>
            </a:extLst>
          </p:cNvPr>
          <p:cNvSpPr txBox="1"/>
          <p:nvPr/>
        </p:nvSpPr>
        <p:spPr>
          <a:xfrm>
            <a:off x="8584793" y="1040786"/>
            <a:ext cx="30511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Vector </a:t>
            </a:r>
            <a:r>
              <a:rPr lang="es-ES" dirty="0" err="1"/>
              <a:t>pointing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North Pole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CC19F-0D97-4946-1EC9-451E3FECFEE7}"/>
              </a:ext>
            </a:extLst>
          </p:cNvPr>
          <p:cNvSpPr txBox="1"/>
          <p:nvPr/>
        </p:nvSpPr>
        <p:spPr>
          <a:xfrm>
            <a:off x="8584792" y="1463040"/>
            <a:ext cx="36072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Vector </a:t>
            </a:r>
            <a:r>
              <a:rPr lang="es-ES" dirty="0" err="1"/>
              <a:t>connecting</a:t>
            </a:r>
            <a:r>
              <a:rPr lang="es-ES" dirty="0"/>
              <a:t> V </a:t>
            </a:r>
            <a:r>
              <a:rPr lang="es-ES" dirty="0" err="1"/>
              <a:t>points</a:t>
            </a:r>
            <a:r>
              <a:rPr lang="es-ES" dirty="0"/>
              <a:t> in T </a:t>
            </a:r>
            <a:r>
              <a:rPr lang="es-ES" dirty="0" err="1"/>
              <a:t>cell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6C41DC-D109-A31E-41FE-1916AAC134AF}"/>
                  </a:ext>
                </a:extLst>
              </p:cNvPr>
              <p:cNvSpPr txBox="1"/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6C41DC-D109-A31E-41FE-1916AAC13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D60581-407D-B684-F005-322AAB8561DF}"/>
                  </a:ext>
                </a:extLst>
              </p:cNvPr>
              <p:cNvSpPr txBox="1"/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D60581-407D-B684-F005-322AAB85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C38D66D-29BA-29EF-97BE-A9189835C598}"/>
              </a:ext>
            </a:extLst>
          </p:cNvPr>
          <p:cNvCxnSpPr>
            <a:cxnSpLocks/>
          </p:cNvCxnSpPr>
          <p:nvPr/>
        </p:nvCxnSpPr>
        <p:spPr>
          <a:xfrm flipV="1">
            <a:off x="4168971" y="1830654"/>
            <a:ext cx="570529" cy="913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E33B69-7412-83FA-FA83-54B5CA7AB891}"/>
              </a:ext>
            </a:extLst>
          </p:cNvPr>
          <p:cNvCxnSpPr>
            <a:cxnSpLocks/>
          </p:cNvCxnSpPr>
          <p:nvPr/>
        </p:nvCxnSpPr>
        <p:spPr>
          <a:xfrm>
            <a:off x="4460360" y="4479202"/>
            <a:ext cx="1147781" cy="743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690838-2545-3566-D725-9B56FB7CBEAD}"/>
                  </a:ext>
                </a:extLst>
              </p:cNvPr>
              <p:cNvSpPr txBox="1"/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690838-2545-3566-D725-9B56FB7C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blipFill>
                <a:blip r:embed="rId8"/>
                <a:stretch>
                  <a:fillRect t="-6667" r="-19355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BF20D-C24D-D303-4BA6-1E6D4AC72086}"/>
                  </a:ext>
                </a:extLst>
              </p:cNvPr>
              <p:cNvSpPr txBox="1"/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BF20D-C24D-D303-4BA6-1E6D4AC72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blipFill>
                <a:blip r:embed="rId9"/>
                <a:stretch>
                  <a:fillRect t="-6557" r="-127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5DA5E1-51D3-0736-C7F4-49E485403B79}"/>
                  </a:ext>
                </a:extLst>
              </p:cNvPr>
              <p:cNvSpPr txBox="1"/>
              <p:nvPr/>
            </p:nvSpPr>
            <p:spPr>
              <a:xfrm>
                <a:off x="6750463" y="5424159"/>
                <a:ext cx="18217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5DA5E1-51D3-0736-C7F4-49E48540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63" y="5424159"/>
                <a:ext cx="1821716" cy="276999"/>
              </a:xfrm>
              <a:prstGeom prst="rect">
                <a:avLst/>
              </a:prstGeom>
              <a:blipFill>
                <a:blip r:embed="rId10"/>
                <a:stretch>
                  <a:fillRect l="-997" t="-23404" r="-3654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A7445-5CFB-E79A-AE8F-796F9F9D98EC}"/>
                  </a:ext>
                </a:extLst>
              </p:cNvPr>
              <p:cNvSpPr txBox="1"/>
              <p:nvPr/>
            </p:nvSpPr>
            <p:spPr>
              <a:xfrm>
                <a:off x="6750463" y="5858225"/>
                <a:ext cx="171059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A7445-5CFB-E79A-AE8F-796F9F9D9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63" y="5858225"/>
                <a:ext cx="1710596" cy="276999"/>
              </a:xfrm>
              <a:prstGeom prst="rect">
                <a:avLst/>
              </a:prstGeom>
              <a:blipFill>
                <a:blip r:embed="rId11"/>
                <a:stretch>
                  <a:fillRect l="-2473" t="-23404" r="-3887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8095F24-6318-E921-1DC6-34ADC90571FE}"/>
              </a:ext>
            </a:extLst>
          </p:cNvPr>
          <p:cNvSpPr txBox="1"/>
          <p:nvPr/>
        </p:nvSpPr>
        <p:spPr>
          <a:xfrm>
            <a:off x="194831" y="6363896"/>
            <a:ext cx="3974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* </a:t>
            </a:r>
            <a:r>
              <a:rPr lang="es-ES" sz="1100" dirty="0" err="1"/>
              <a:t>Stereographic</a:t>
            </a:r>
            <a:r>
              <a:rPr lang="es-ES" sz="1100" dirty="0"/>
              <a:t> </a:t>
            </a:r>
            <a:r>
              <a:rPr lang="es-ES" sz="1100" dirty="0" err="1"/>
              <a:t>projection</a:t>
            </a:r>
            <a:r>
              <a:rPr lang="es-ES" sz="1100" dirty="0"/>
              <a:t> </a:t>
            </a:r>
            <a:r>
              <a:rPr lang="es-ES" sz="1100" dirty="0" err="1"/>
              <a:t>is</a:t>
            </a:r>
            <a:r>
              <a:rPr lang="es-ES" sz="1100" dirty="0"/>
              <a:t> </a:t>
            </a:r>
            <a:r>
              <a:rPr lang="es-ES" sz="1100" dirty="0" err="1"/>
              <a:t>conformal</a:t>
            </a:r>
            <a:r>
              <a:rPr lang="es-ES" sz="1100" dirty="0"/>
              <a:t> (angles are </a:t>
            </a:r>
            <a:r>
              <a:rPr lang="es-ES" sz="1100" dirty="0" err="1"/>
              <a:t>preserved</a:t>
            </a:r>
            <a:r>
              <a:rPr lang="es-ES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03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C2030-2EFB-839C-76A4-71E805A0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0290D41-0C1C-DA18-0A6E-9FED85C7DD89}"/>
              </a:ext>
            </a:extLst>
          </p:cNvPr>
          <p:cNvSpPr/>
          <p:nvPr/>
        </p:nvSpPr>
        <p:spPr>
          <a:xfrm>
            <a:off x="3175679" y="3688883"/>
            <a:ext cx="202130" cy="2117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B1197502-84B8-47D6-5C76-9C828B9F51B3}"/>
              </a:ext>
            </a:extLst>
          </p:cNvPr>
          <p:cNvSpPr/>
          <p:nvPr/>
        </p:nvSpPr>
        <p:spPr>
          <a:xfrm rot="20834095">
            <a:off x="1344976" y="1877437"/>
            <a:ext cx="3863535" cy="3834648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A747997-5472-5438-6EFB-C61B0F952C4F}"/>
              </a:ext>
            </a:extLst>
          </p:cNvPr>
          <p:cNvSpPr/>
          <p:nvPr/>
        </p:nvSpPr>
        <p:spPr>
          <a:xfrm rot="10800000">
            <a:off x="3916748" y="251419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291BBC6-C7F0-4C99-E961-40F9AA1E8E8D}"/>
              </a:ext>
            </a:extLst>
          </p:cNvPr>
          <p:cNvSpPr/>
          <p:nvPr/>
        </p:nvSpPr>
        <p:spPr>
          <a:xfrm rot="10800000">
            <a:off x="2439398" y="487246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0C34B-C60F-D3AE-8722-BA016A9FAC8D}"/>
              </a:ext>
            </a:extLst>
          </p:cNvPr>
          <p:cNvSpPr txBox="1"/>
          <p:nvPr/>
        </p:nvSpPr>
        <p:spPr>
          <a:xfrm>
            <a:off x="3484345" y="3513222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5BEE3-F692-84D2-8D7A-35385E5E6ED8}"/>
              </a:ext>
            </a:extLst>
          </p:cNvPr>
          <p:cNvSpPr txBox="1"/>
          <p:nvPr/>
        </p:nvSpPr>
        <p:spPr>
          <a:xfrm>
            <a:off x="3787540" y="2103021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F50F0-5D6D-7F28-1D7E-9534E9579C58}"/>
              </a:ext>
            </a:extLst>
          </p:cNvPr>
          <p:cNvSpPr txBox="1"/>
          <p:nvPr/>
        </p:nvSpPr>
        <p:spPr>
          <a:xfrm>
            <a:off x="2063355" y="4798493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D1306E-8ED9-50A3-1672-DBE5959DE249}"/>
              </a:ext>
            </a:extLst>
          </p:cNvPr>
          <p:cNvCxnSpPr>
            <a:cxnSpLocks/>
          </p:cNvCxnSpPr>
          <p:nvPr/>
        </p:nvCxnSpPr>
        <p:spPr>
          <a:xfrm flipV="1">
            <a:off x="3276743" y="437229"/>
            <a:ext cx="0" cy="3251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9C5CCB5-B3E2-82AB-2F2D-8A3BE95CBD1F}"/>
              </a:ext>
            </a:extLst>
          </p:cNvPr>
          <p:cNvSpPr txBox="1"/>
          <p:nvPr/>
        </p:nvSpPr>
        <p:spPr>
          <a:xfrm>
            <a:off x="2972600" y="18814"/>
            <a:ext cx="814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790F37-DD40-3278-7FE5-83F6668AAAAD}"/>
              </a:ext>
            </a:extLst>
          </p:cNvPr>
          <p:cNvCxnSpPr>
            <a:cxnSpLocks/>
          </p:cNvCxnSpPr>
          <p:nvPr/>
        </p:nvCxnSpPr>
        <p:spPr>
          <a:xfrm flipV="1">
            <a:off x="2530838" y="2673014"/>
            <a:ext cx="1436445" cy="2257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26FDF766-B64B-407E-56CC-31CF23846E3C}"/>
              </a:ext>
            </a:extLst>
          </p:cNvPr>
          <p:cNvSpPr/>
          <p:nvPr/>
        </p:nvSpPr>
        <p:spPr>
          <a:xfrm rot="19439444">
            <a:off x="3086171" y="2644742"/>
            <a:ext cx="891942" cy="897021"/>
          </a:xfrm>
          <a:prstGeom prst="arc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158E1A-5EAF-89C0-6EDD-D1C70D73F204}"/>
              </a:ext>
            </a:extLst>
          </p:cNvPr>
          <p:cNvSpPr txBox="1"/>
          <p:nvPr/>
        </p:nvSpPr>
        <p:spPr>
          <a:xfrm>
            <a:off x="3388639" y="2555787"/>
            <a:ext cx="69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B050"/>
                </a:solidFill>
              </a:rPr>
              <a:t>α</a:t>
            </a:r>
            <a:endParaRPr lang="es-E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DD616-91D5-77C3-B0F2-BAD99F21B6CF}"/>
                  </a:ext>
                </a:extLst>
              </p:cNvPr>
              <p:cNvSpPr txBox="1"/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DD616-91D5-77C3-B0F2-BAD99F21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94B86A-DF06-7062-4131-F9353DCB70AA}"/>
                  </a:ext>
                </a:extLst>
              </p:cNvPr>
              <p:cNvSpPr txBox="1"/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94B86A-DF06-7062-4131-F9353DCB7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63D0163-C74B-030E-9507-E197EA510DA7}"/>
              </a:ext>
            </a:extLst>
          </p:cNvPr>
          <p:cNvCxnSpPr>
            <a:cxnSpLocks/>
          </p:cNvCxnSpPr>
          <p:nvPr/>
        </p:nvCxnSpPr>
        <p:spPr>
          <a:xfrm flipV="1">
            <a:off x="4168971" y="1830654"/>
            <a:ext cx="570529" cy="913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CFCAB0-3B5A-2F4D-A9C4-D4ADE09D66E2}"/>
              </a:ext>
            </a:extLst>
          </p:cNvPr>
          <p:cNvCxnSpPr>
            <a:cxnSpLocks/>
          </p:cNvCxnSpPr>
          <p:nvPr/>
        </p:nvCxnSpPr>
        <p:spPr>
          <a:xfrm>
            <a:off x="4460360" y="4479202"/>
            <a:ext cx="1147781" cy="743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DFE0D6-DCF1-8EB9-A1DF-CA3FDA6B23D7}"/>
              </a:ext>
            </a:extLst>
          </p:cNvPr>
          <p:cNvSpPr txBox="1"/>
          <p:nvPr/>
        </p:nvSpPr>
        <p:spPr>
          <a:xfrm>
            <a:off x="5560193" y="237408"/>
            <a:ext cx="45014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 err="1"/>
              <a:t>Projection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Velocity</a:t>
            </a:r>
            <a:r>
              <a:rPr lang="es-ES" sz="2400" dirty="0"/>
              <a:t> </a:t>
            </a:r>
            <a:r>
              <a:rPr lang="es-ES" sz="2400" dirty="0" err="1"/>
              <a:t>from</a:t>
            </a:r>
            <a:r>
              <a:rPr lang="es-ES" sz="2400" dirty="0"/>
              <a:t> </a:t>
            </a:r>
            <a:r>
              <a:rPr lang="es-ES" sz="2400" dirty="0" err="1"/>
              <a:t>geographical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NEMO (</a:t>
            </a:r>
            <a:r>
              <a:rPr lang="es-ES" sz="2400" i="1" dirty="0" err="1"/>
              <a:t>i,j</a:t>
            </a:r>
            <a:r>
              <a:rPr lang="es-ES" sz="2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FBEF4D-7D8E-44F5-EDF6-4FE4291B1F27}"/>
                  </a:ext>
                </a:extLst>
              </p:cNvPr>
              <p:cNvSpPr txBox="1"/>
              <p:nvPr/>
            </p:nvSpPr>
            <p:spPr>
              <a:xfrm>
                <a:off x="6224410" y="2950829"/>
                <a:ext cx="3420243" cy="5350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FBEF4D-7D8E-44F5-EDF6-4FE4291B1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410" y="2950829"/>
                <a:ext cx="3420243" cy="535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50EEE1-B7C0-109A-FA49-FC46AF4D7288}"/>
                  </a:ext>
                </a:extLst>
              </p:cNvPr>
              <p:cNvSpPr txBox="1"/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50EEE1-B7C0-109A-FA49-FC46AF4D7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blipFill>
                <a:blip r:embed="rId5"/>
                <a:stretch>
                  <a:fillRect t="-6667" r="-19355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DC4AF-195C-F4F3-A259-A334264CCE65}"/>
                  </a:ext>
                </a:extLst>
              </p:cNvPr>
              <p:cNvSpPr txBox="1"/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DC4AF-195C-F4F3-A259-A334264CC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blipFill>
                <a:blip r:embed="rId6"/>
                <a:stretch>
                  <a:fillRect t="-6557" r="-127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B9A272-ACE2-FE18-A9FD-1B06FFAA52F5}"/>
                  </a:ext>
                </a:extLst>
              </p:cNvPr>
              <p:cNvSpPr txBox="1"/>
              <p:nvPr/>
            </p:nvSpPr>
            <p:spPr>
              <a:xfrm>
                <a:off x="6383350" y="2003698"/>
                <a:ext cx="18217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B9A272-ACE2-FE18-A9FD-1B06FFAA5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0" y="2003698"/>
                <a:ext cx="1821716" cy="276999"/>
              </a:xfrm>
              <a:prstGeom prst="rect">
                <a:avLst/>
              </a:prstGeom>
              <a:blipFill>
                <a:blip r:embed="rId7"/>
                <a:stretch>
                  <a:fillRect l="-997" t="-23404" r="-3654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F91D95-06C9-553B-38A8-1CA1C8175EA7}"/>
                  </a:ext>
                </a:extLst>
              </p:cNvPr>
              <p:cNvSpPr txBox="1"/>
              <p:nvPr/>
            </p:nvSpPr>
            <p:spPr>
              <a:xfrm>
                <a:off x="6383350" y="2437764"/>
                <a:ext cx="171059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F91D95-06C9-553B-38A8-1CA1C817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0" y="2437764"/>
                <a:ext cx="1710596" cy="276999"/>
              </a:xfrm>
              <a:prstGeom prst="rect">
                <a:avLst/>
              </a:prstGeom>
              <a:blipFill>
                <a:blip r:embed="rId8"/>
                <a:stretch>
                  <a:fillRect l="-2473" t="-23404" r="-3887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387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C66BF-A96A-4EB5-811E-D0F6B26F1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AE8D-8269-A8F3-E2BF-6DBB6B91C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05060-E9D2-0818-34BA-D915BF266E64}"/>
              </a:ext>
            </a:extLst>
          </p:cNvPr>
          <p:cNvSpPr txBox="1"/>
          <p:nvPr/>
        </p:nvSpPr>
        <p:spPr>
          <a:xfrm>
            <a:off x="697524" y="1254426"/>
            <a:ext cx="65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Open </a:t>
            </a:r>
            <a:r>
              <a:rPr lang="es-ES" dirty="0" err="1"/>
              <a:t>boundary</a:t>
            </a:r>
            <a:r>
              <a:rPr lang="es-ES" dirty="0"/>
              <a:t> </a:t>
            </a:r>
            <a:r>
              <a:rPr lang="es-ES" dirty="0" err="1"/>
              <a:t>puts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communication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r>
              <a:rPr lang="es-ES" dirty="0"/>
              <a:t>, </a:t>
            </a:r>
            <a:r>
              <a:rPr lang="es-ES" dirty="0" err="1"/>
              <a:t>resulting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a </a:t>
            </a:r>
            <a:r>
              <a:rPr lang="es-ES" dirty="0" err="1"/>
              <a:t>discontinuity</a:t>
            </a:r>
            <a:r>
              <a:rPr lang="es-ES" dirty="0"/>
              <a:t> at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rate</a:t>
            </a:r>
            <a:r>
              <a:rPr lang="es-ES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B93B1-7471-0DDA-C5F4-30C4D9BA59DD}"/>
              </a:ext>
            </a:extLst>
          </p:cNvPr>
          <p:cNvSpPr txBox="1"/>
          <p:nvPr/>
        </p:nvSpPr>
        <p:spPr>
          <a:xfrm>
            <a:off x="697524" y="2049056"/>
            <a:ext cx="647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GEBCO </a:t>
            </a:r>
            <a:r>
              <a:rPr lang="es-ES" dirty="0" err="1"/>
              <a:t>bathymetry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in </a:t>
            </a:r>
            <a:r>
              <a:rPr lang="es-ES" dirty="0" err="1"/>
              <a:t>both</a:t>
            </a:r>
            <a:r>
              <a:rPr lang="es-ES" dirty="0"/>
              <a:t> NEATL36 and BALMFC </a:t>
            </a:r>
            <a:r>
              <a:rPr lang="es-ES" dirty="0" err="1"/>
              <a:t>configurations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operate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meshes</a:t>
            </a:r>
            <a:r>
              <a:rPr lang="es-ES" dirty="0"/>
              <a:t> </a:t>
            </a:r>
            <a:r>
              <a:rPr lang="es-ES" dirty="0" err="1"/>
              <a:t>though</a:t>
            </a:r>
            <a:r>
              <a:rPr lang="es-E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2FC42-E0B9-E7E3-3453-9ABFA1843892}"/>
              </a:ext>
            </a:extLst>
          </p:cNvPr>
          <p:cNvSpPr txBox="1"/>
          <p:nvPr/>
        </p:nvSpPr>
        <p:spPr>
          <a:xfrm>
            <a:off x="697524" y="3014502"/>
            <a:ext cx="650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 </a:t>
            </a:r>
            <a:r>
              <a:rPr lang="es-ES" dirty="0" err="1"/>
              <a:t>the</a:t>
            </a:r>
            <a:r>
              <a:rPr lang="es-ES" dirty="0"/>
              <a:t> case IBI (</a:t>
            </a:r>
            <a:r>
              <a:rPr lang="es-ES" dirty="0" err="1"/>
              <a:t>nested</a:t>
            </a:r>
            <a:r>
              <a:rPr lang="es-ES" dirty="0"/>
              <a:t> in GLO12),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bathymetry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relaxation</a:t>
            </a:r>
            <a:r>
              <a:rPr lang="es-ES" dirty="0"/>
              <a:t> </a:t>
            </a:r>
            <a:r>
              <a:rPr lang="es-ES" dirty="0" err="1"/>
              <a:t>areas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open </a:t>
            </a:r>
            <a:r>
              <a:rPr lang="es-ES" dirty="0" err="1"/>
              <a:t>boundaries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clamped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parent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fig</a:t>
            </a:r>
            <a:r>
              <a:rPr lang="es-ES" dirty="0"/>
              <a:t> up-</a:t>
            </a:r>
            <a:r>
              <a:rPr lang="es-ES" dirty="0" err="1"/>
              <a:t>right</a:t>
            </a:r>
            <a:r>
              <a:rPr lang="es-ES" dirty="0"/>
              <a:t>). </a:t>
            </a:r>
          </a:p>
        </p:txBody>
      </p:sp>
      <p:pic>
        <p:nvPicPr>
          <p:cNvPr id="7" name="Picture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BF89E81A-6C03-DB8E-6D0A-DD50E918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99" y="9582"/>
            <a:ext cx="4672682" cy="4220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D016F8-44C4-C014-E9D5-B531E3C4E502}"/>
              </a:ext>
            </a:extLst>
          </p:cNvPr>
          <p:cNvSpPr txBox="1"/>
          <p:nvPr/>
        </p:nvSpPr>
        <p:spPr>
          <a:xfrm>
            <a:off x="697524" y="4109776"/>
            <a:ext cx="620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NEATL36 – BALMFC </a:t>
            </a:r>
            <a:r>
              <a:rPr lang="es-ES" dirty="0" err="1"/>
              <a:t>smooth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bathymetry</a:t>
            </a:r>
            <a:r>
              <a:rPr lang="es-ES" dirty="0"/>
              <a:t> can be </a:t>
            </a:r>
            <a:r>
              <a:rPr lang="es-ES" dirty="0" err="1"/>
              <a:t>relaxed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parent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linear </a:t>
            </a:r>
            <a:r>
              <a:rPr lang="es-ES" dirty="0" err="1"/>
              <a:t>function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B0E86B-CA04-C6AD-1B9F-8568FB1A8DDD}"/>
                  </a:ext>
                </a:extLst>
              </p:cNvPr>
              <p:cNvSpPr txBox="1"/>
              <p:nvPr/>
            </p:nvSpPr>
            <p:spPr>
              <a:xfrm>
                <a:off x="1843452" y="4928051"/>
                <a:ext cx="4252548" cy="410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𝑛𝑒𝑠𝑡𝑒𝑑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𝑝𝑎𝑟𝑒𝑛𝑡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B0E86B-CA04-C6AD-1B9F-8568FB1A8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452" y="4928051"/>
                <a:ext cx="4252548" cy="410497"/>
              </a:xfrm>
              <a:prstGeom prst="rect">
                <a:avLst/>
              </a:prstGeom>
              <a:blipFill>
                <a:blip r:embed="rId3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57F45F8-0C0C-1EEC-ADF6-E774C841901F}"/>
              </a:ext>
            </a:extLst>
          </p:cNvPr>
          <p:cNvSpPr txBox="1"/>
          <p:nvPr/>
        </p:nvSpPr>
        <p:spPr>
          <a:xfrm>
            <a:off x="697524" y="5536642"/>
            <a:ext cx="620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i="1" dirty="0"/>
              <a:t>d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distance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boundary</a:t>
            </a:r>
            <a:r>
              <a:rPr lang="es-ES" dirty="0"/>
              <a:t> and </a:t>
            </a:r>
            <a:r>
              <a:rPr lang="el-GR" i="1" dirty="0"/>
              <a:t>α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linear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i="1" dirty="0"/>
              <a:t>d </a:t>
            </a:r>
            <a:r>
              <a:rPr lang="es-ES" dirty="0"/>
              <a:t>(fig. </a:t>
            </a:r>
            <a:r>
              <a:rPr lang="es-ES" dirty="0" err="1"/>
              <a:t>down-right</a:t>
            </a:r>
            <a:r>
              <a:rPr lang="es-ES" dirty="0"/>
              <a:t>)</a:t>
            </a:r>
          </a:p>
        </p:txBody>
      </p:sp>
      <p:pic>
        <p:nvPicPr>
          <p:cNvPr id="14" name="Picture 13" descr="A map of the world&#10;&#10;Description automatically generated">
            <a:extLst>
              <a:ext uri="{FF2B5EF4-FFF2-40B4-BE49-F238E27FC236}">
                <a16:creationId xmlns:a16="http://schemas.microsoft.com/office/drawing/2014/main" id="{865FA423-D75C-E169-2EC2-5501B90EA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465" y="4355604"/>
            <a:ext cx="1744095" cy="24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98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0B7C-FD65-D3E5-58F9-99153642E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FC54E-6FA7-B397-8B99-B4BCE6B84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1" name="Picture 10" descr="A screenshot of a computer generated image">
            <a:extLst>
              <a:ext uri="{FF2B5EF4-FFF2-40B4-BE49-F238E27FC236}">
                <a16:creationId xmlns:a16="http://schemas.microsoft.com/office/drawing/2014/main" id="{1188C5FD-0875-16CA-69B8-D932816EF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0" y="1386475"/>
            <a:ext cx="11405639" cy="5109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7ACDCC-8ED3-11E7-93D7-5B95FBE05FF1}"/>
              </a:ext>
            </a:extLst>
          </p:cNvPr>
          <p:cNvSpPr txBox="1"/>
          <p:nvPr/>
        </p:nvSpPr>
        <p:spPr>
          <a:xfrm>
            <a:off x="5144756" y="459050"/>
            <a:ext cx="23948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T-</a:t>
            </a:r>
            <a:r>
              <a:rPr lang="es-ES" dirty="0" err="1"/>
              <a:t>mask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preserved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222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0F8D6-AA6F-68E1-B4FC-CCEF64CC8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D375-2848-B1B9-5789-64C5CD963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6" name="Picture 15" descr="A graph of a line graph&#10;&#10;Description automatically generated">
            <a:extLst>
              <a:ext uri="{FF2B5EF4-FFF2-40B4-BE49-F238E27FC236}">
                <a16:creationId xmlns:a16="http://schemas.microsoft.com/office/drawing/2014/main" id="{9A065630-BEC3-87D2-4726-5BAA74F92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" y="1202279"/>
            <a:ext cx="5565659" cy="2871222"/>
          </a:xfrm>
          <a:prstGeom prst="rect">
            <a:avLst/>
          </a:prstGeom>
        </p:spPr>
      </p:pic>
      <p:pic>
        <p:nvPicPr>
          <p:cNvPr id="18" name="Picture 17" descr="A graph of a line graph&#10;&#10;Description automatically generated">
            <a:extLst>
              <a:ext uri="{FF2B5EF4-FFF2-40B4-BE49-F238E27FC236}">
                <a16:creationId xmlns:a16="http://schemas.microsoft.com/office/drawing/2014/main" id="{7C5C6E15-70EE-7376-6769-198D05759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2279"/>
            <a:ext cx="5565659" cy="2871222"/>
          </a:xfrm>
          <a:prstGeom prst="rect">
            <a:avLst/>
          </a:prstGeom>
        </p:spPr>
      </p:pic>
      <p:pic>
        <p:nvPicPr>
          <p:cNvPr id="20" name="Picture 1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62DDED5-C588-96E1-6D8F-7E7CE07A5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" y="3994484"/>
            <a:ext cx="5565659" cy="2871222"/>
          </a:xfrm>
          <a:prstGeom prst="rect">
            <a:avLst/>
          </a:prstGeom>
        </p:spPr>
      </p:pic>
      <p:pic>
        <p:nvPicPr>
          <p:cNvPr id="22" name="Picture 21" descr="A graph of a line graph&#10;&#10;Description automatically generated">
            <a:extLst>
              <a:ext uri="{FF2B5EF4-FFF2-40B4-BE49-F238E27FC236}">
                <a16:creationId xmlns:a16="http://schemas.microsoft.com/office/drawing/2014/main" id="{110D92B6-23A2-3D31-D5BC-971D4E782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86778"/>
            <a:ext cx="5565659" cy="28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4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BF9C6-9048-AC18-4AA0-FF4AF3BEC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EC97B-D0DE-1480-0D52-FE7850A4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88CFF939-2A95-A872-853D-10F1F137C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188000"/>
            <a:ext cx="78654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6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69E08-186D-7336-A9E0-64E457935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D3392-86C4-0B74-5ECC-28B923D37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36C70-19DA-317E-1E21-FCFBFCF6E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0000" y="1176153"/>
            <a:ext cx="785284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7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D2C4-21BE-2447-0968-E51E72356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98C1F-2A70-9892-ABA3-4582F4252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520382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3320DD5A-CAD8-A6ED-2842-81BE210B5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0" y="1080000"/>
            <a:ext cx="4898856" cy="5760000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F9A0B89-0D56-4CAA-AEA2-66E56D268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0" y="1080000"/>
            <a:ext cx="4898856" cy="576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92093C-33D8-95CE-383D-EEADADFBFB89}"/>
              </a:ext>
            </a:extLst>
          </p:cNvPr>
          <p:cNvSpPr txBox="1">
            <a:spLocks/>
          </p:cNvSpPr>
          <p:nvPr/>
        </p:nvSpPr>
        <p:spPr>
          <a:xfrm>
            <a:off x="2513354" y="459050"/>
            <a:ext cx="1520382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ES" sz="7200" dirty="0" err="1"/>
              <a:t>Lat</a:t>
            </a:r>
            <a:r>
              <a:rPr lang="es-ES" sz="7200" dirty="0"/>
              <a:t> </a:t>
            </a:r>
            <a:r>
              <a:rPr lang="es-ES" sz="7200" dirty="0" err="1"/>
              <a:t>average</a:t>
            </a:r>
            <a:endParaRPr lang="es-ES" sz="7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FABE0F6-B1DD-9832-4D11-71EC155C5989}"/>
              </a:ext>
            </a:extLst>
          </p:cNvPr>
          <p:cNvSpPr txBox="1">
            <a:spLocks/>
          </p:cNvSpPr>
          <p:nvPr/>
        </p:nvSpPr>
        <p:spPr>
          <a:xfrm>
            <a:off x="4231907" y="459050"/>
            <a:ext cx="1520382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ES" sz="7200" dirty="0"/>
              <a:t>w*1000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5802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2843</TotalTime>
  <Words>547</Words>
  <Application>Microsoft Office PowerPoint</Application>
  <PresentationFormat>Widescreen</PresentationFormat>
  <Paragraphs>340</Paragraphs>
  <Slides>38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Ivano Barletta</dc:creator>
  <cp:lastModifiedBy>Ivano Barletta</cp:lastModifiedBy>
  <cp:revision>109</cp:revision>
  <dcterms:created xsi:type="dcterms:W3CDTF">2024-02-14T10:16:57Z</dcterms:created>
  <dcterms:modified xsi:type="dcterms:W3CDTF">2024-02-29T15:59:33Z</dcterms:modified>
</cp:coreProperties>
</file>